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709" r:id="rId6"/>
    <p:sldMasterId id="2147493723" r:id="rId7"/>
    <p:sldMasterId id="2147493732" r:id="rId8"/>
    <p:sldMasterId id="2147493745" r:id="rId9"/>
    <p:sldMasterId id="2147493758" r:id="rId10"/>
    <p:sldMasterId id="2147493767" r:id="rId11"/>
    <p:sldMasterId id="2147493775" r:id="rId12"/>
    <p:sldMasterId id="2147493788" r:id="rId13"/>
    <p:sldMasterId id="2147493801" r:id="rId14"/>
    <p:sldMasterId id="2147493810" r:id="rId15"/>
    <p:sldMasterId id="2147493823" r:id="rId16"/>
  </p:sldMasterIdLst>
  <p:notesMasterIdLst>
    <p:notesMasterId r:id="rId101"/>
  </p:notesMasterIdLst>
  <p:handoutMasterIdLst>
    <p:handoutMasterId r:id="rId102"/>
  </p:handoutMasterIdLst>
  <p:sldIdLst>
    <p:sldId id="959" r:id="rId17"/>
    <p:sldId id="824" r:id="rId18"/>
    <p:sldId id="826" r:id="rId19"/>
    <p:sldId id="827" r:id="rId20"/>
    <p:sldId id="994" r:id="rId21"/>
    <p:sldId id="2142532376" r:id="rId22"/>
    <p:sldId id="427" r:id="rId23"/>
    <p:sldId id="2142532377" r:id="rId24"/>
    <p:sldId id="2142532378" r:id="rId25"/>
    <p:sldId id="2142532385" r:id="rId26"/>
    <p:sldId id="2142532414" r:id="rId27"/>
    <p:sldId id="2142532415" r:id="rId28"/>
    <p:sldId id="2142532386" r:id="rId29"/>
    <p:sldId id="2142532379" r:id="rId30"/>
    <p:sldId id="2142532380" r:id="rId31"/>
    <p:sldId id="2142532381" r:id="rId32"/>
    <p:sldId id="2142532382" r:id="rId33"/>
    <p:sldId id="2142532383" r:id="rId34"/>
    <p:sldId id="2142532387" r:id="rId35"/>
    <p:sldId id="2142532392" r:id="rId36"/>
    <p:sldId id="2142532391" r:id="rId37"/>
    <p:sldId id="995" r:id="rId38"/>
    <p:sldId id="2142532394" r:id="rId39"/>
    <p:sldId id="353" r:id="rId40"/>
    <p:sldId id="354" r:id="rId41"/>
    <p:sldId id="2142532395" r:id="rId42"/>
    <p:sldId id="2142532398" r:id="rId43"/>
    <p:sldId id="2142532399" r:id="rId44"/>
    <p:sldId id="2142532400" r:id="rId45"/>
    <p:sldId id="2142532401" r:id="rId46"/>
    <p:sldId id="2142532402" r:id="rId47"/>
    <p:sldId id="2142532403" r:id="rId48"/>
    <p:sldId id="2142532365" r:id="rId49"/>
    <p:sldId id="433" r:id="rId50"/>
    <p:sldId id="434" r:id="rId51"/>
    <p:sldId id="435" r:id="rId52"/>
    <p:sldId id="436" r:id="rId53"/>
    <p:sldId id="2142532404" r:id="rId54"/>
    <p:sldId id="2142532321" r:id="rId55"/>
    <p:sldId id="1091" r:id="rId56"/>
    <p:sldId id="1092" r:id="rId57"/>
    <p:sldId id="988" r:id="rId58"/>
    <p:sldId id="1115" r:id="rId59"/>
    <p:sldId id="2142532408" r:id="rId60"/>
    <p:sldId id="1116" r:id="rId61"/>
    <p:sldId id="2142532409" r:id="rId62"/>
    <p:sldId id="2142532405" r:id="rId63"/>
    <p:sldId id="2142532333" r:id="rId64"/>
    <p:sldId id="2142532373" r:id="rId65"/>
    <p:sldId id="2142532346" r:id="rId66"/>
    <p:sldId id="2142532347" r:id="rId67"/>
    <p:sldId id="2142532374" r:id="rId68"/>
    <p:sldId id="2142532410" r:id="rId69"/>
    <p:sldId id="384" r:id="rId70"/>
    <p:sldId id="385" r:id="rId71"/>
    <p:sldId id="2142532411" r:id="rId72"/>
    <p:sldId id="1065" r:id="rId73"/>
    <p:sldId id="397" r:id="rId74"/>
    <p:sldId id="1068" r:id="rId75"/>
    <p:sldId id="399" r:id="rId76"/>
    <p:sldId id="1101" r:id="rId77"/>
    <p:sldId id="1066" r:id="rId78"/>
    <p:sldId id="368" r:id="rId79"/>
    <p:sldId id="1118" r:id="rId80"/>
    <p:sldId id="395" r:id="rId81"/>
    <p:sldId id="396" r:id="rId82"/>
    <p:sldId id="1119" r:id="rId83"/>
    <p:sldId id="1108" r:id="rId84"/>
    <p:sldId id="402" r:id="rId85"/>
    <p:sldId id="1174" r:id="rId86"/>
    <p:sldId id="1175" r:id="rId87"/>
    <p:sldId id="1176" r:id="rId88"/>
    <p:sldId id="1110" r:id="rId89"/>
    <p:sldId id="1120" r:id="rId90"/>
    <p:sldId id="1121" r:id="rId91"/>
    <p:sldId id="1122" r:id="rId92"/>
    <p:sldId id="1117" r:id="rId93"/>
    <p:sldId id="1198" r:id="rId94"/>
    <p:sldId id="1203" r:id="rId95"/>
    <p:sldId id="1204" r:id="rId96"/>
    <p:sldId id="1199" r:id="rId97"/>
    <p:sldId id="1200" r:id="rId98"/>
    <p:sldId id="1202" r:id="rId99"/>
    <p:sldId id="1205"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552"/>
  </p:normalViewPr>
  <p:slideViewPr>
    <p:cSldViewPr snapToObjects="1">
      <p:cViewPr varScale="1">
        <p:scale>
          <a:sx n="153" d="100"/>
          <a:sy n="153" d="100"/>
        </p:scale>
        <p:origin x="1640" y="464"/>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10/10/25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7571-DC01-5180-CBBF-AF1A3BC1BDA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BFB4208-54E3-E299-EC81-B75814CF93C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6AC5592-FD07-A806-9989-8DAEC9D90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D4D844D-1840-ACEA-4F69-CF055B523D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14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B53E9A-4F1C-4562-B43B-B5CFB7E98BB2}" type="slidenum">
              <a:rPr lang="en-US" altLang="en-US" sz="1200"/>
              <a:pPr/>
              <a:t>26</a:t>
            </a:fld>
            <a:endParaRPr lang="en-US" alt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02CC610-2C92-4BB3-8D98-C7E1312CA104}" type="slidenum">
              <a:rPr lang="en-US" altLang="en-US" sz="1200"/>
              <a:pPr/>
              <a:t>27</a:t>
            </a:fld>
            <a:endParaRPr lang="en-US" alt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844853C-1565-4D82-BAFB-17FA6226FCB3}" type="slidenum">
              <a:rPr lang="en-US" altLang="en-US" sz="1200"/>
              <a:pPr/>
              <a:t>28</a:t>
            </a:fld>
            <a:endParaRPr lang="en-US" altLang="en-US" sz="12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C5E82CE-5F33-4AA9-922C-5F54A6966317}" type="slidenum">
              <a:rPr lang="en-US" altLang="en-US" sz="1200"/>
              <a:pPr/>
              <a:t>29</a:t>
            </a:fld>
            <a:endParaRPr lang="en-US" alt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8449F55-0331-42F3-8185-5550FA6588AF}" type="slidenum">
              <a:rPr lang="en-US" altLang="en-US" sz="1200"/>
              <a:pPr/>
              <a:t>30</a:t>
            </a:fld>
            <a:endParaRPr lang="en-US" alt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1A24CF4-9A58-4D8C-8B4A-1F5B4A557C17}" type="slidenum">
              <a:rPr lang="en-US" altLang="en-US" sz="1200"/>
              <a:pPr/>
              <a:t>31</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733CA9-4ACE-4C8E-94A6-AF7CB20743E9}" type="slidenum">
              <a:rPr lang="en-US" altLang="en-US" sz="1200"/>
              <a:pPr/>
              <a:t>32</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09D3-1B84-132A-3696-4776C4D6507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7EC76D-3C9A-015C-0AFF-423E5584FF4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10E43B2-14D2-990E-08DE-490D1AC76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3157438-A97D-BD8D-0695-491BEBBE7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4178107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DB9E-174F-4CA5-C7DF-C11F61297F1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95BC6A0-6C70-55B9-9C68-FA22EB8EB4F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8B98EC12-4484-89A2-DA31-7AA890116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0572F9E-9D30-B497-345B-08F0F786C3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405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C4A2F-72AE-6CF2-A498-5FC4BEC7036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1072CAF-FA7E-0808-4722-F44D242944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9B37E733-C11B-9FAA-D11C-A5FDFBA9D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8C206FA-6186-8EE3-A73E-46227A153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3636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1173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1177925" y="696913"/>
            <a:ext cx="4641850"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23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6202-35EF-9D5E-FE48-0863C78361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EC3AAB7-CDFE-27CB-0AB6-98019BF930D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780E328-905A-7121-AE96-AB3C394D2A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6ACFEB7-2F96-635C-8C65-272A627CEC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7081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C759-256C-68D0-A58B-26B791EDED9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BF63F7E-F010-27C5-712A-164E8618F5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3D03F42-DC1B-FE98-8D7B-DF913D43B9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354D31-EEF4-9B3D-C004-CCDC87146C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8747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05075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185350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24798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1590495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9639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6320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284574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6234408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78688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20254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33570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8602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2352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4681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46117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22616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941113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917838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280722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440175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425359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238330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009752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369526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2815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2080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180802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24913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59899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26851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85224939"/>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4123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314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3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70154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5268720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75024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064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23051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53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9929843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539471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1064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4666868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169296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897941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628195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2406408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97074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87777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9197916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01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913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429243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727457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45517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66756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6588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6896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30689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40916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665007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62228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759579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598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1941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437411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24261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599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9336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049260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470463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4512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1640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9084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604846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612491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98189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48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205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97716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890582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229007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3846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865007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363829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6133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63261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9197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150108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1882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57893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793806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358622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48886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861910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207362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164199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37066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1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10" Type="http://schemas.openxmlformats.org/officeDocument/2006/relationships/image" Target="../media/image1.emf"/><Relationship Id="rId4" Type="http://schemas.openxmlformats.org/officeDocument/2006/relationships/slideLayout" Target="../slideLayouts/slideLayout106.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2.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10" Type="http://schemas.openxmlformats.org/officeDocument/2006/relationships/image" Target="../media/image1.emf"/><Relationship Id="rId4" Type="http://schemas.openxmlformats.org/officeDocument/2006/relationships/slideLayout" Target="../slideLayouts/slideLayout126.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1.emf"/><Relationship Id="rId4" Type="http://schemas.openxmlformats.org/officeDocument/2006/relationships/slideLayout" Target="../slideLayouts/slideLayout6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9.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5: ER(4), Relational(4), SQL(4)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55584"/>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31053197"/>
      </p:ext>
    </p:extLst>
  </p:cSld>
  <p:clrMap bg1="lt1" tx1="dk1" bg2="lt2" tx2="dk2" accent1="accent1" accent2="accent2" accent3="accent3" accent4="accent4" accent5="accent5" accent6="accent6" hlink="hlink" folHlink="folHlink"/>
  <p:sldLayoutIdLst>
    <p:sldLayoutId id="2147493802" r:id="rId1"/>
    <p:sldLayoutId id="2147493803" r:id="rId2"/>
    <p:sldLayoutId id="2147493804" r:id="rId3"/>
    <p:sldLayoutId id="2147493805" r:id="rId4"/>
    <p:sldLayoutId id="2147493806" r:id="rId5"/>
    <p:sldLayoutId id="2147493807" r:id="rId6"/>
    <p:sldLayoutId id="2147493808" r:id="rId7"/>
    <p:sldLayoutId id="214749380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583808"/>
      </p:ext>
    </p:extLst>
  </p:cSld>
  <p:clrMap bg1="lt1" tx1="dk1" bg2="lt2" tx2="dk2" accent1="accent1" accent2="accent2" accent3="accent3" accent4="accent4" accent5="accent5" accent6="accent6" hlink="hlink" folHlink="folHlink"/>
  <p:sldLayoutIdLst>
    <p:sldLayoutId id="2147493811" r:id="rId1"/>
    <p:sldLayoutId id="2147493812" r:id="rId2"/>
    <p:sldLayoutId id="2147493813" r:id="rId3"/>
    <p:sldLayoutId id="2147493814" r:id="rId4"/>
    <p:sldLayoutId id="2147493815" r:id="rId5"/>
    <p:sldLayoutId id="2147493816" r:id="rId6"/>
    <p:sldLayoutId id="2147493817" r:id="rId7"/>
    <p:sldLayoutId id="2147493818" r:id="rId8"/>
    <p:sldLayoutId id="2147493819" r:id="rId9"/>
    <p:sldLayoutId id="2147493820" r:id="rId10"/>
    <p:sldLayoutId id="2147493821" r:id="rId11"/>
    <p:sldLayoutId id="21474938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6: ER(5), Relational(5), SQL(5)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00738056"/>
      </p:ext>
    </p:extLst>
  </p:cSld>
  <p:clrMap bg1="lt1" tx1="dk1" bg2="lt2" tx2="dk2" accent1="accent1" accent2="accent2" accent3="accent3" accent4="accent4" accent5="accent5" accent6="accent6" hlink="hlink" folHlink="folHlink"/>
  <p:sldLayoutIdLst>
    <p:sldLayoutId id="2147493824" r:id="rId1"/>
    <p:sldLayoutId id="2147493825" r:id="rId2"/>
    <p:sldLayoutId id="2147493826" r:id="rId3"/>
    <p:sldLayoutId id="2147493827" r:id="rId4"/>
    <p:sldLayoutId id="2147493828" r:id="rId5"/>
    <p:sldLayoutId id="2147493829" r:id="rId6"/>
    <p:sldLayoutId id="2147493830" r:id="rId7"/>
    <p:sldLayoutId id="21474938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68149170"/>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81307"/>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192421"/>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40663930"/>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9704489"/>
      </p:ext>
    </p:extLst>
  </p:cSld>
  <p:clrMap bg1="lt1" tx1="dk1" bg2="lt2" tx2="dk2" accent1="accent1" accent2="accent2" accent3="accent3" accent4="accent4" accent5="accent5" accent6="accent6" hlink="hlink" folHlink="folHlink"/>
  <p:sldLayoutIdLst>
    <p:sldLayoutId id="2147493768" r:id="rId1"/>
    <p:sldLayoutId id="2147493769" r:id="rId2"/>
    <p:sldLayoutId id="2147493770" r:id="rId3"/>
    <p:sldLayoutId id="2147493771" r:id="rId4"/>
    <p:sldLayoutId id="2147493772" r:id="rId5"/>
    <p:sldLayoutId id="2147493773" r:id="rId6"/>
    <p:sldLayoutId id="214749377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587731"/>
      </p:ext>
    </p:extLst>
  </p:cSld>
  <p:clrMap bg1="lt1" tx1="dk1" bg2="lt2" tx2="dk2" accent1="accent1" accent2="accent2" accent3="accent3" accent4="accent4" accent5="accent5" accent6="accent6" hlink="hlink" folHlink="folHlink"/>
  <p:sldLayoutIdLst>
    <p:sldLayoutId id="2147493776" r:id="rId1"/>
    <p:sldLayoutId id="2147493777" r:id="rId2"/>
    <p:sldLayoutId id="2147493778" r:id="rId3"/>
    <p:sldLayoutId id="2147493779" r:id="rId4"/>
    <p:sldLayoutId id="2147493780" r:id="rId5"/>
    <p:sldLayoutId id="2147493781" r:id="rId6"/>
    <p:sldLayoutId id="2147493782" r:id="rId7"/>
    <p:sldLayoutId id="2147493783" r:id="rId8"/>
    <p:sldLayoutId id="2147493784" r:id="rId9"/>
    <p:sldLayoutId id="2147493785" r:id="rId10"/>
    <p:sldLayoutId id="2147493786" r:id="rId11"/>
    <p:sldLayoutId id="214749378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hyperlink" Target="https://dev.mysql.com/doc/refman/8.4/en/system-schema.html" TargetMode="External"/><Relationship Id="rId2" Type="http://schemas.openxmlformats.org/officeDocument/2006/relationships/image" Target="../media/image7.png"/><Relationship Id="rId1" Type="http://schemas.openxmlformats.org/officeDocument/2006/relationships/slideLayout" Target="../slideLayouts/slideLayout72.xml"/><Relationship Id="rId4" Type="http://schemas.openxmlformats.org/officeDocument/2006/relationships/hyperlink" Target="https://dev.mysql.com/doc/refman/8.4/en/sys-schema.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110.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92.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92.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8F40-AB90-0C88-86CE-A43A0A072EA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AE42EDB-035C-110A-1ABB-C852019B5DD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D04E75-D450-5384-A3E7-6BAEDC2BA7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BA80957-73C6-318B-2DF7-D96EB8DD347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011BB87-E8FA-E6ED-3426-2C318AD21C7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1: Information Rule</a:t>
            </a: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data stored in a database, may it be user data or metadata, must be a value of some table cell. Everything in a database must be stored in a table format.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4: Active Online Catalog</a:t>
            </a: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structure description of the entire database must be stored in an online catalog, known as data dictionary, which can be accessed by authorized users. Users can use the same query language to access the catalog which they use to access the database itself.</a:t>
            </a: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7E0DF018-202F-BF6F-996E-BCB249661E9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7153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C1715-97F1-E87E-24D5-B37711C9A497}"/>
              </a:ext>
            </a:extLst>
          </p:cNvPr>
          <p:cNvSpPr>
            <a:spLocks noGrp="1"/>
          </p:cNvSpPr>
          <p:nvPr>
            <p:ph idx="1"/>
          </p:nvPr>
        </p:nvSpPr>
        <p:spPr/>
        <p:txBody>
          <a:bodyPr/>
          <a:lstStyle/>
          <a:p>
            <a:r>
              <a:rPr lang="en-US" sz="1800" dirty="0"/>
              <a:t>Rule 1: Information Rule – The data stored in a database, may it be user data or metadata, must be a value of some table cell. Everything in a database must be stored in a table format.</a:t>
            </a:r>
          </a:p>
          <a:p>
            <a:r>
              <a:rPr lang="en-US" sz="1800" dirty="0"/>
              <a:t>We have seen that all user application data is stored in tables.</a:t>
            </a:r>
            <a:br>
              <a:rPr lang="en-US" sz="1800" dirty="0"/>
            </a:br>
            <a:r>
              <a:rPr lang="en-US" sz="1800" dirty="0"/>
              <a:t>We will see metadata in a minute through the </a:t>
            </a:r>
            <a:r>
              <a:rPr lang="en-US" sz="1800" i="1" dirty="0"/>
              <a:t>online catalog.</a:t>
            </a:r>
          </a:p>
          <a:p>
            <a:r>
              <a:rPr lang="en-US" sz="1800" dirty="0"/>
              <a:t>What other data is there? Every database implementation handles this differently.</a:t>
            </a:r>
          </a:p>
          <a:p>
            <a:r>
              <a:rPr lang="en-US" sz="1800" dirty="0"/>
              <a:t>MySQL has 3 schemas/databases that you have seen but not examine.</a:t>
            </a:r>
          </a:p>
          <a:p>
            <a:pPr lvl="1"/>
            <a:r>
              <a:rPr lang="en-US" sz="1600" i="1" dirty="0" err="1"/>
              <a:t>information_schema</a:t>
            </a:r>
            <a:r>
              <a:rPr lang="en-US" sz="1600" i="1" dirty="0"/>
              <a:t> </a:t>
            </a:r>
            <a:r>
              <a:rPr lang="en-US" sz="1600" dirty="0"/>
              <a:t>(is the catalog, which we will discuss in a minute).</a:t>
            </a:r>
            <a:endParaRPr lang="en-US" sz="1600" i="1" dirty="0"/>
          </a:p>
          <a:p>
            <a:pPr lvl="1"/>
            <a:r>
              <a:rPr lang="en-US" sz="1600" i="1" dirty="0"/>
              <a:t>sys</a:t>
            </a:r>
          </a:p>
          <a:p>
            <a:pPr lvl="1"/>
            <a:r>
              <a:rPr lang="en-US" sz="1600" i="1" dirty="0" err="1"/>
              <a:t>mysql</a:t>
            </a:r>
            <a:endParaRPr lang="en-US" sz="1600" i="1" dirty="0"/>
          </a:p>
          <a:p>
            <a:pPr marL="457200" lvl="1" indent="0">
              <a:buNone/>
            </a:pPr>
            <a:r>
              <a:rPr lang="en-US" sz="1600" i="1" dirty="0"/>
              <a:t>That contain a mix of metadata, security information, configuration and performance data, … …</a:t>
            </a:r>
          </a:p>
          <a:p>
            <a:pPr indent="-285750"/>
            <a:r>
              <a:rPr lang="en-US" sz="1800" i="1" dirty="0"/>
              <a:t>	</a:t>
            </a:r>
            <a:r>
              <a:rPr lang="en-US" sz="1800" i="1" dirty="0">
                <a:solidFill>
                  <a:srgbClr val="FF0000"/>
                </a:solidFill>
              </a:rPr>
              <a:t>Show the schema in </a:t>
            </a:r>
            <a:r>
              <a:rPr lang="en-US" sz="1800" i="1" dirty="0" err="1">
                <a:solidFill>
                  <a:srgbClr val="FF0000"/>
                </a:solidFill>
              </a:rPr>
              <a:t>DataGrip</a:t>
            </a:r>
            <a:r>
              <a:rPr lang="en-US" sz="1800" i="1" dirty="0">
                <a:solidFill>
                  <a:srgbClr val="FF0000"/>
                </a:solidFill>
              </a:rPr>
              <a:t>.</a:t>
            </a:r>
            <a:endParaRPr lang="en-US" sz="1800" i="1" dirty="0"/>
          </a:p>
          <a:p>
            <a:endParaRPr lang="en-US" sz="1800" dirty="0"/>
          </a:p>
        </p:txBody>
      </p:sp>
      <p:sp>
        <p:nvSpPr>
          <p:cNvPr id="3" name="Title 2">
            <a:extLst>
              <a:ext uri="{FF2B5EF4-FFF2-40B4-BE49-F238E27FC236}">
                <a16:creationId xmlns:a16="http://schemas.microsoft.com/office/drawing/2014/main" id="{B50BC0B7-C87D-BE30-B389-C81A016D7199}"/>
              </a:ext>
            </a:extLst>
          </p:cNvPr>
          <p:cNvSpPr>
            <a:spLocks noGrp="1"/>
          </p:cNvSpPr>
          <p:nvPr>
            <p:ph type="title"/>
          </p:nvPr>
        </p:nvSpPr>
        <p:spPr/>
        <p:txBody>
          <a:bodyPr/>
          <a:lstStyle/>
          <a:p>
            <a:r>
              <a:rPr lang="en-US" dirty="0"/>
              <a:t>Rule 1 – Information Rule</a:t>
            </a:r>
          </a:p>
        </p:txBody>
      </p:sp>
    </p:spTree>
    <p:extLst>
      <p:ext uri="{BB962C8B-B14F-4D97-AF65-F5344CB8AC3E}">
        <p14:creationId xmlns:p14="http://schemas.microsoft.com/office/powerpoint/2010/main" val="1637080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1E809-231C-82B0-E6A3-23C0A873F0ED}"/>
              </a:ext>
            </a:extLst>
          </p:cNvPr>
          <p:cNvSpPr>
            <a:spLocks noGrp="1"/>
          </p:cNvSpPr>
          <p:nvPr>
            <p:ph idx="1"/>
          </p:nvPr>
        </p:nvSpPr>
        <p:spPr/>
        <p:txBody>
          <a:bodyPr/>
          <a:lstStyle/>
          <a:p>
            <a:r>
              <a:rPr lang="en-US" dirty="0"/>
              <a:t>sys</a:t>
            </a: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sys_config</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host_summary</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session</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user_summary</a:t>
            </a:r>
            <a:r>
              <a:rPr lang="en-US" sz="1600" dirty="0">
                <a:solidFill>
                  <a:srgbClr val="080808"/>
                </a:solidFill>
                <a:effectLst/>
                <a:latin typeface="JetBrains Mono"/>
              </a:rPr>
              <a:t>;</a:t>
            </a:r>
          </a:p>
          <a:p>
            <a:r>
              <a:rPr lang="en-US" sz="1800" dirty="0" err="1">
                <a:solidFill>
                  <a:srgbClr val="080808"/>
                </a:solidFill>
                <a:latin typeface="JetBrains Mono"/>
              </a:rPr>
              <a:t>mysql</a:t>
            </a:r>
            <a:endParaRPr lang="en-US" sz="18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help_topic</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user</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default_roles</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innodb_table_stats</a:t>
            </a:r>
            <a:r>
              <a:rPr lang="en-US" sz="1600" dirty="0">
                <a:solidFill>
                  <a:srgbClr val="080808"/>
                </a:solidFill>
                <a:effectLst/>
                <a:latin typeface="JetBrains Mono"/>
              </a:rPr>
              <a:t>;</a:t>
            </a:r>
          </a:p>
          <a:p>
            <a:r>
              <a:rPr lang="en-US" sz="1800" dirty="0">
                <a:solidFill>
                  <a:srgbClr val="080808"/>
                </a:solidFill>
                <a:latin typeface="JetBrains Mono"/>
              </a:rPr>
              <a:t>Most of this is pretty obscure, and all empty/incomplete in a single server,</a:t>
            </a:r>
            <a:br>
              <a:rPr lang="en-US" sz="1800" dirty="0">
                <a:solidFill>
                  <a:srgbClr val="080808"/>
                </a:solidFill>
                <a:latin typeface="JetBrains Mono"/>
              </a:rPr>
            </a:br>
            <a:r>
              <a:rPr lang="en-US" sz="1800" dirty="0">
                <a:solidFill>
                  <a:srgbClr val="080808"/>
                </a:solidFill>
                <a:latin typeface="JetBrains Mono"/>
              </a:rPr>
              <a:t>free version of MySQL.</a:t>
            </a:r>
            <a:endParaRPr lang="en-US" sz="1800" dirty="0">
              <a:solidFill>
                <a:srgbClr val="080808"/>
              </a:solidFill>
              <a:effectLst/>
              <a:latin typeface="JetBrains Mono"/>
            </a:endParaRPr>
          </a:p>
          <a:p>
            <a:pPr lvl="1"/>
            <a:endParaRPr lang="en-US" sz="1600" dirty="0">
              <a:solidFill>
                <a:srgbClr val="080808"/>
              </a:solidFill>
              <a:latin typeface="JetBrains Mono"/>
            </a:endParaRPr>
          </a:p>
          <a:p>
            <a:endParaRPr lang="en-US" sz="1800" dirty="0">
              <a:solidFill>
                <a:srgbClr val="080808"/>
              </a:solidFill>
              <a:effectLst/>
              <a:latin typeface="JetBrains Mono"/>
            </a:endParaRPr>
          </a:p>
          <a:p>
            <a:pPr lvl="1"/>
            <a:endParaRPr lang="en-US" dirty="0"/>
          </a:p>
        </p:txBody>
      </p:sp>
      <p:sp>
        <p:nvSpPr>
          <p:cNvPr id="3" name="Title 2">
            <a:extLst>
              <a:ext uri="{FF2B5EF4-FFF2-40B4-BE49-F238E27FC236}">
                <a16:creationId xmlns:a16="http://schemas.microsoft.com/office/drawing/2014/main" id="{DD2F2393-F056-8B47-AB81-8EB4B63E27FF}"/>
              </a:ext>
            </a:extLst>
          </p:cNvPr>
          <p:cNvSpPr>
            <a:spLocks noGrp="1"/>
          </p:cNvSpPr>
          <p:nvPr>
            <p:ph type="title"/>
          </p:nvPr>
        </p:nvSpPr>
        <p:spPr/>
        <p:txBody>
          <a:bodyPr/>
          <a:lstStyle/>
          <a:p>
            <a:r>
              <a:rPr lang="en-US" dirty="0"/>
              <a:t>Some Interesting Queries</a:t>
            </a:r>
          </a:p>
        </p:txBody>
      </p:sp>
    </p:spTree>
    <p:extLst>
      <p:ext uri="{BB962C8B-B14F-4D97-AF65-F5344CB8AC3E}">
        <p14:creationId xmlns:p14="http://schemas.microsoft.com/office/powerpoint/2010/main" val="3654415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99F14-41C5-909B-014A-A1FBF7A350BC}"/>
              </a:ext>
            </a:extLst>
          </p:cNvPr>
          <p:cNvSpPr>
            <a:spLocks noGrp="1"/>
          </p:cNvSpPr>
          <p:nvPr>
            <p:ph type="title"/>
          </p:nvPr>
        </p:nvSpPr>
        <p:spPr/>
        <p:txBody>
          <a:bodyPr/>
          <a:lstStyle/>
          <a:p>
            <a:r>
              <a:rPr lang="en-US" dirty="0"/>
              <a:t>Metadata and System Tables</a:t>
            </a:r>
          </a:p>
        </p:txBody>
      </p:sp>
      <p:pic>
        <p:nvPicPr>
          <p:cNvPr id="4" name="Picture 3">
            <a:extLst>
              <a:ext uri="{FF2B5EF4-FFF2-40B4-BE49-F238E27FC236}">
                <a16:creationId xmlns:a16="http://schemas.microsoft.com/office/drawing/2014/main" id="{25F93DFA-90CD-DF96-0959-DE9B521D6E61}"/>
              </a:ext>
            </a:extLst>
          </p:cNvPr>
          <p:cNvPicPr>
            <a:picLocks noChangeAspect="1"/>
          </p:cNvPicPr>
          <p:nvPr/>
        </p:nvPicPr>
        <p:blipFill>
          <a:blip r:embed="rId2"/>
          <a:stretch>
            <a:fillRect/>
          </a:stretch>
        </p:blipFill>
        <p:spPr>
          <a:xfrm>
            <a:off x="172570" y="449139"/>
            <a:ext cx="6685430" cy="4223373"/>
          </a:xfrm>
          <a:prstGeom prst="rect">
            <a:avLst/>
          </a:prstGeom>
        </p:spPr>
      </p:pic>
      <p:sp>
        <p:nvSpPr>
          <p:cNvPr id="2" name="Content Placeholder 1">
            <a:extLst>
              <a:ext uri="{FF2B5EF4-FFF2-40B4-BE49-F238E27FC236}">
                <a16:creationId xmlns:a16="http://schemas.microsoft.com/office/drawing/2014/main" id="{9C0C095F-7472-AFD9-8593-5FC0446E8847}"/>
              </a:ext>
            </a:extLst>
          </p:cNvPr>
          <p:cNvSpPr>
            <a:spLocks noGrp="1"/>
          </p:cNvSpPr>
          <p:nvPr>
            <p:ph idx="1"/>
          </p:nvPr>
        </p:nvSpPr>
        <p:spPr>
          <a:xfrm>
            <a:off x="2667000" y="666750"/>
            <a:ext cx="6304430" cy="3651431"/>
          </a:xfrm>
          <a:solidFill>
            <a:schemeClr val="bg1"/>
          </a:solidFill>
        </p:spPr>
        <p:txBody>
          <a:bodyPr/>
          <a:lstStyle/>
          <a:p>
            <a:pPr>
              <a:spcBef>
                <a:spcPts val="0"/>
              </a:spcBef>
              <a:spcAft>
                <a:spcPts val="600"/>
              </a:spcAft>
            </a:pPr>
            <a:r>
              <a:rPr lang="en-US" sz="1600" dirty="0" err="1"/>
              <a:t>db_book</a:t>
            </a:r>
            <a:r>
              <a:rPr lang="en-US" sz="1600" dirty="0"/>
              <a:t> is a schema that holds “data.”</a:t>
            </a:r>
          </a:p>
          <a:p>
            <a:pPr>
              <a:spcBef>
                <a:spcPts val="0"/>
              </a:spcBef>
              <a:spcAft>
                <a:spcPts val="600"/>
              </a:spcAft>
            </a:pPr>
            <a:r>
              <a:rPr lang="en-US" sz="1600" dirty="0" err="1"/>
              <a:t>information_schema</a:t>
            </a:r>
            <a:r>
              <a:rPr lang="en-US" sz="1600" dirty="0"/>
              <a:t> is the “online catalog” and holds information about schemas, tables, columns, keys, indexes, ……</a:t>
            </a:r>
          </a:p>
          <a:p>
            <a:pPr>
              <a:spcBef>
                <a:spcPts val="0"/>
              </a:spcBef>
              <a:spcAft>
                <a:spcPts val="600"/>
              </a:spcAft>
            </a:pPr>
            <a:r>
              <a:rPr lang="en-US" sz="1600" dirty="0" err="1"/>
              <a:t>mysql</a:t>
            </a:r>
            <a:r>
              <a:rPr lang="en-US" sz="1600" dirty="0"/>
              <a:t>: “The </a:t>
            </a:r>
            <a:r>
              <a:rPr lang="en-US" sz="1600" dirty="0" err="1"/>
              <a:t>mysql</a:t>
            </a:r>
            <a:r>
              <a:rPr lang="en-US" sz="1600" dirty="0"/>
              <a:t> schema is the system schema. It contains tables that store information required by the MySQL server as it runs. …</a:t>
            </a:r>
            <a:br>
              <a:rPr lang="en-US" sz="1600" dirty="0"/>
            </a:br>
            <a:r>
              <a:rPr lang="en-US" sz="1600" dirty="0"/>
              <a:t>(</a:t>
            </a:r>
            <a:r>
              <a:rPr lang="en-US" sz="1600" dirty="0">
                <a:hlinkClick r:id="rId3"/>
              </a:rPr>
              <a:t>https://dev.mysql.com/doc/refman/8.4/en/system-schema.html</a:t>
            </a:r>
            <a:r>
              <a:rPr lang="en-US" sz="1600" dirty="0"/>
              <a:t>)</a:t>
            </a:r>
          </a:p>
          <a:p>
            <a:pPr>
              <a:spcBef>
                <a:spcPts val="0"/>
              </a:spcBef>
              <a:spcAft>
                <a:spcPts val="600"/>
              </a:spcAft>
            </a:pPr>
            <a:r>
              <a:rPr lang="en-US" sz="1600" dirty="0"/>
              <a:t>sys: “MySQL 8.4 includes the sys schema, a set of objects that helps DBAs and developers interpret data collected by the Performance Schema.”</a:t>
            </a:r>
            <a:br>
              <a:rPr lang="en-US" sz="1600" dirty="0"/>
            </a:br>
            <a:r>
              <a:rPr lang="en-US" sz="1600" dirty="0"/>
              <a:t>(</a:t>
            </a:r>
            <a:r>
              <a:rPr lang="en-US" sz="1600" dirty="0">
                <a:hlinkClick r:id="rId4"/>
              </a:rPr>
              <a:t>https://dev.mysql.com/doc/refman/8.4/en/sys-schema.html</a:t>
            </a:r>
            <a:r>
              <a:rPr lang="en-US" sz="1600" dirty="0"/>
              <a:t>)</a:t>
            </a:r>
          </a:p>
          <a:p>
            <a:pPr>
              <a:spcBef>
                <a:spcPts val="0"/>
              </a:spcBef>
              <a:spcAft>
                <a:spcPts val="600"/>
              </a:spcAft>
            </a:pPr>
            <a:r>
              <a:rPr lang="en-US" sz="1600" dirty="0"/>
              <a:t>Server Objects contains information about sessions, collations, … …</a:t>
            </a:r>
          </a:p>
        </p:txBody>
      </p:sp>
    </p:spTree>
    <p:extLst>
      <p:ext uri="{BB962C8B-B14F-4D97-AF65-F5344CB8AC3E}">
        <p14:creationId xmlns:p14="http://schemas.microsoft.com/office/powerpoint/2010/main" val="355424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96FAB-DAF3-0950-DBE1-237C8C085D9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FBE8BBA-4D15-0601-ECED-EB3F894BAF07}"/>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08882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8195D-CC71-3FD3-A406-FBD2C9CE24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81FBE4F-5FA9-6CC9-628D-1047B01692C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DE95A54-5619-2A10-5056-A18D7230D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C6968C6-B148-6126-C92C-F8B8E3E678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4D75220-4869-8450-928A-DB736C920CB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spcBef>
                <a:spcPct val="20000"/>
              </a:spcBef>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6: View Updating Rule</a:t>
            </a:r>
          </a:p>
          <a:p>
            <a:pPr>
              <a:spcBef>
                <a:spcPct val="20000"/>
              </a:spcBef>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All the views of a database, which can theoretically be updated, must also be updatable by the system.</a:t>
            </a:r>
          </a:p>
          <a:p>
            <a:pPr>
              <a:spcBef>
                <a:spcPct val="20000"/>
              </a:spcBef>
              <a:defRPr/>
            </a:pP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2FE88F91-4B55-7F84-B475-715B937784E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568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CD94C-98DF-E67F-1F35-128DAA19D353}"/>
              </a:ext>
            </a:extLst>
          </p:cNvPr>
          <p:cNvSpPr>
            <a:spLocks noGrp="1"/>
          </p:cNvSpPr>
          <p:nvPr>
            <p:ph idx="1"/>
          </p:nvPr>
        </p:nvSpPr>
        <p:spPr/>
        <p:txBody>
          <a:bodyPr/>
          <a:lstStyle/>
          <a:p>
            <a:pPr marL="0" indent="0">
              <a:buNone/>
            </a:pPr>
            <a:r>
              <a:rPr lang="en-US" dirty="0"/>
              <a:t>What are some examples of things that make a view no “updatable?”</a:t>
            </a:r>
          </a:p>
          <a:p>
            <a:r>
              <a:rPr lang="en-US" dirty="0"/>
              <a:t>Aggregate Functions</a:t>
            </a:r>
          </a:p>
          <a:p>
            <a:pPr lvl="1"/>
            <a:r>
              <a:rPr lang="en-US" dirty="0"/>
              <a:t>SQL INSERT, UPDATE and DELETE affect one row at a time.</a:t>
            </a:r>
          </a:p>
          <a:p>
            <a:pPr lvl="1"/>
            <a:r>
              <a:rPr lang="en-US" dirty="0"/>
              <a:t>Aggregate functions convert multiple rows into one row, which may </a:t>
            </a:r>
            <a:r>
              <a:rPr lang="en-US" dirty="0" err="1"/>
              <a:t>invove</a:t>
            </a:r>
            <a:r>
              <a:rPr lang="en-US" dirty="0"/>
              <a:t> sum, average, … on column values.</a:t>
            </a:r>
          </a:p>
          <a:p>
            <a:pPr lvl="1"/>
            <a:r>
              <a:rPr lang="en-US" dirty="0"/>
              <a:t>How would you map the update of an average to the individual, underlying rows?</a:t>
            </a:r>
          </a:p>
          <a:p>
            <a:r>
              <a:rPr lang="en-US" dirty="0"/>
              <a:t>The underlying table may have NOT NULL columns that are not in the view </a:t>
            </a:r>
            <a:r>
              <a:rPr lang="en-US" dirty="0">
                <a:sym typeface="Wingdings" pitchFamily="2" charset="2"/>
              </a:rPr>
              <a:t></a:t>
            </a:r>
            <a:br>
              <a:rPr lang="en-US" dirty="0">
                <a:sym typeface="Wingdings" pitchFamily="2" charset="2"/>
              </a:rPr>
            </a:br>
            <a:r>
              <a:rPr lang="en-US" dirty="0">
                <a:sym typeface="Wingdings" pitchFamily="2" charset="2"/>
              </a:rPr>
              <a:t>INSERT will not work.</a:t>
            </a:r>
          </a:p>
          <a:p>
            <a:r>
              <a:rPr lang="en-US" dirty="0">
                <a:sym typeface="Wingdings" pitchFamily="2" charset="2"/>
              </a:rPr>
              <a:t>The “project” can merge or transform columns in rows, e.g.</a:t>
            </a:r>
          </a:p>
          <a:p>
            <a:pPr lvl="1"/>
            <a:r>
              <a:rPr lang="en-US" dirty="0">
                <a:sym typeface="Wingdings" pitchFamily="2" charset="2"/>
              </a:rPr>
              <a:t>CREATE VIEW cool as</a:t>
            </a:r>
            <a:br>
              <a:rPr lang="en-US" dirty="0">
                <a:sym typeface="Wingdings" pitchFamily="2" charset="2"/>
              </a:rPr>
            </a:br>
            <a:r>
              <a:rPr lang="en-US" dirty="0">
                <a:sym typeface="Wingdings" pitchFamily="2" charset="2"/>
              </a:rPr>
              <a:t>	SELECT </a:t>
            </a:r>
            <a:r>
              <a:rPr lang="en-US" dirty="0" err="1">
                <a:sym typeface="Wingdings" pitchFamily="2" charset="2"/>
              </a:rPr>
              <a:t>concat</a:t>
            </a:r>
            <a:r>
              <a:rPr lang="en-US" dirty="0">
                <a:sym typeface="Wingdings" pitchFamily="2" charset="2"/>
              </a:rPr>
              <a:t>(</a:t>
            </a:r>
            <a:r>
              <a:rPr lang="en-US" dirty="0" err="1">
                <a:sym typeface="Wingdings" pitchFamily="2" charset="2"/>
              </a:rPr>
              <a:t>first_name</a:t>
            </a:r>
            <a:r>
              <a:rPr lang="en-US" dirty="0">
                <a:sym typeface="Wingdings" pitchFamily="2" charset="2"/>
              </a:rPr>
              <a:t>, </a:t>
            </a:r>
            <a:r>
              <a:rPr lang="en-US" dirty="0" err="1">
                <a:sym typeface="Wingdings" pitchFamily="2" charset="2"/>
              </a:rPr>
              <a:t>last_name</a:t>
            </a:r>
            <a:r>
              <a:rPr lang="en-US" dirty="0">
                <a:sym typeface="Wingdings" pitchFamily="2" charset="2"/>
              </a:rPr>
              <a:t>) as </a:t>
            </a:r>
            <a:r>
              <a:rPr lang="en-US" dirty="0" err="1">
                <a:sym typeface="Wingdings" pitchFamily="2" charset="2"/>
              </a:rPr>
              <a:t>full_name</a:t>
            </a:r>
            <a:r>
              <a:rPr lang="en-US" dirty="0">
                <a:sym typeface="Wingdings" pitchFamily="2" charset="2"/>
              </a:rPr>
              <a:t> from person.</a:t>
            </a:r>
          </a:p>
          <a:p>
            <a:pPr lvl="1"/>
            <a:r>
              <a:rPr lang="en-US" dirty="0">
                <a:sym typeface="Wingdings" pitchFamily="2" charset="2"/>
              </a:rPr>
              <a:t>What would it mean to do an UPDATE on </a:t>
            </a:r>
            <a:r>
              <a:rPr lang="en-US" dirty="0" err="1">
                <a:sym typeface="Wingdings" pitchFamily="2" charset="2"/>
              </a:rPr>
              <a:t>cool.full_name</a:t>
            </a:r>
            <a:endParaRPr lang="en-US" dirty="0"/>
          </a:p>
        </p:txBody>
      </p:sp>
      <p:sp>
        <p:nvSpPr>
          <p:cNvPr id="3" name="Title 2">
            <a:extLst>
              <a:ext uri="{FF2B5EF4-FFF2-40B4-BE49-F238E27FC236}">
                <a16:creationId xmlns:a16="http://schemas.microsoft.com/office/drawing/2014/main" id="{DDB07352-A415-D704-E8DE-1F9B0A23FC78}"/>
              </a:ext>
            </a:extLst>
          </p:cNvPr>
          <p:cNvSpPr>
            <a:spLocks noGrp="1"/>
          </p:cNvSpPr>
          <p:nvPr>
            <p:ph type="title"/>
          </p:nvPr>
        </p:nvSpPr>
        <p:spPr/>
        <p:txBody>
          <a:bodyPr/>
          <a:lstStyle/>
          <a:p>
            <a:r>
              <a:rPr lang="en-US" dirty="0"/>
              <a:t>Which can theoretically be updated</a:t>
            </a:r>
          </a:p>
        </p:txBody>
      </p:sp>
    </p:spTree>
    <p:extLst>
      <p:ext uri="{BB962C8B-B14F-4D97-AF65-F5344CB8AC3E}">
        <p14:creationId xmlns:p14="http://schemas.microsoft.com/office/powerpoint/2010/main" val="14485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D6F5-B069-9BA4-A6F9-C790DCA0AE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111FE60-0F9F-07A0-9C58-3CB7DCDEB2A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D397CF4B-9E7B-343E-3AFA-729AE3E87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4E0452E-8C08-6BF4-6B41-32074DBD01F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F5C7C78-69F5-8CA9-CFB2-1BDD3AB9F23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Degree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Cardinality</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76372C0A-4C1B-DC4F-0771-4C4974A968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4162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Representing Cardinality Constraints in ER Diagram</a:t>
            </a:r>
          </a:p>
        </p:txBody>
      </p:sp>
      <p:sp>
        <p:nvSpPr>
          <p:cNvPr id="30723" name="Rectangle 3"/>
          <p:cNvSpPr>
            <a:spLocks noGrp="1" noChangeArrowheads="1"/>
          </p:cNvSpPr>
          <p:nvPr>
            <p:ph type="body" idx="1"/>
          </p:nvPr>
        </p:nvSpPr>
        <p:spPr>
          <a:xfrm>
            <a:off x="1719263" y="850106"/>
            <a:ext cx="5735761" cy="2058591"/>
          </a:xfrm>
        </p:spPr>
        <p:txBody>
          <a:bodyPr/>
          <a:lstStyle/>
          <a:p>
            <a:pPr>
              <a:lnSpc>
                <a:spcPct val="90000"/>
              </a:lnSpc>
            </a:pPr>
            <a:r>
              <a:rPr lang="en-US" altLang="en-US" dirty="0"/>
              <a:t>We express cardinality constraints by drawing either a directed line (</a:t>
            </a:r>
            <a:r>
              <a:rPr lang="en-US" altLang="en-US" dirty="0">
                <a:sym typeface="Symbol" panose="05050102010706020507" pitchFamily="18" charset="2"/>
              </a:rPr>
              <a:t>), signifying “one,” or an undirected line (—), signifying “many,” between the relationship set and the entity set.</a:t>
            </a:r>
          </a:p>
          <a:p>
            <a:pPr>
              <a:lnSpc>
                <a:spcPct val="90000"/>
              </a:lnSpc>
              <a:buFont typeface="Monotype Sorts" charset="2"/>
              <a:buNone/>
            </a:pPr>
            <a:endParaRPr lang="en-US" altLang="en-US" sz="600" dirty="0">
              <a:sym typeface="Symbol" panose="05050102010706020507" pitchFamily="18" charset="2"/>
            </a:endParaRPr>
          </a:p>
          <a:p>
            <a:pPr>
              <a:lnSpc>
                <a:spcPct val="90000"/>
              </a:lnSpc>
            </a:pPr>
            <a:r>
              <a:rPr lang="en-US" altLang="en-US" dirty="0"/>
              <a:t>One-to-one relationship between an </a:t>
            </a:r>
            <a:r>
              <a:rPr lang="en-US" altLang="en-US" i="1" dirty="0"/>
              <a:t>instructor</a:t>
            </a:r>
            <a:r>
              <a:rPr lang="en-US" altLang="en-US" dirty="0"/>
              <a:t> and a </a:t>
            </a:r>
            <a:r>
              <a:rPr lang="en-US" altLang="en-US" i="1" dirty="0"/>
              <a:t>student </a:t>
            </a:r>
            <a:r>
              <a:rPr lang="en-US" altLang="en-US" dirty="0"/>
              <a:t>:</a:t>
            </a:r>
          </a:p>
          <a:p>
            <a:pPr lvl="1">
              <a:lnSpc>
                <a:spcPct val="90000"/>
              </a:lnSpc>
            </a:pPr>
            <a:r>
              <a:rPr lang="en-US" altLang="en-US" dirty="0">
                <a:ea typeface="ＭＳ Ｐゴシック" panose="020B0600070205080204" pitchFamily="34" charset="-128"/>
              </a:rPr>
              <a:t>A student is associated with at most one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via the relationship </a:t>
            </a:r>
            <a:r>
              <a:rPr lang="en-US" altLang="en-US" i="1" dirty="0">
                <a:ea typeface="ＭＳ Ｐゴシック" panose="020B0600070205080204" pitchFamily="34" charset="-128"/>
              </a:rPr>
              <a:t>advisor</a:t>
            </a:r>
          </a:p>
          <a:p>
            <a:pPr lvl="1">
              <a:lnSpc>
                <a:spcPct val="90000"/>
              </a:lnSpc>
            </a:pPr>
            <a:r>
              <a:rPr lang="en-US" altLang="en-US" dirty="0">
                <a:ea typeface="ＭＳ Ｐゴシック" panose="020B0600070205080204" pitchFamily="34" charset="-128"/>
              </a:rPr>
              <a:t>A </a:t>
            </a:r>
            <a:r>
              <a:rPr lang="en-US" altLang="en-US" i="1" dirty="0">
                <a:ea typeface="ＭＳ Ｐゴシック" panose="020B0600070205080204" pitchFamily="34" charset="-128"/>
              </a:rPr>
              <a:t>student</a:t>
            </a:r>
            <a:r>
              <a:rPr lang="en-US" altLang="en-US" dirty="0">
                <a:ea typeface="ＭＳ Ｐゴシック" panose="020B0600070205080204" pitchFamily="34" charset="-128"/>
              </a:rPr>
              <a:t> is associated with at most one </a:t>
            </a:r>
            <a:r>
              <a:rPr lang="en-US" altLang="en-US" i="1" dirty="0">
                <a:ea typeface="ＭＳ Ｐゴシック" panose="020B0600070205080204" pitchFamily="34" charset="-128"/>
              </a:rPr>
              <a:t>department</a:t>
            </a:r>
            <a:r>
              <a:rPr lang="en-US" altLang="en-US" dirty="0">
                <a:ea typeface="ＭＳ Ｐゴシック" panose="020B0600070205080204" pitchFamily="34" charset="-128"/>
              </a:rPr>
              <a:t> via </a:t>
            </a:r>
            <a:r>
              <a:rPr lang="en-US" altLang="en-US" i="1" dirty="0" err="1">
                <a:ea typeface="ＭＳ Ｐゴシック" panose="020B0600070205080204" pitchFamily="34" charset="-128"/>
              </a:rPr>
              <a:t>stud_dept</a:t>
            </a:r>
            <a:endParaRPr lang="en-US" altLang="en-US" dirty="0">
              <a:ea typeface="ＭＳ Ｐゴシック" panose="020B0600070205080204" pitchFamily="34" charset="-128"/>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b="78418"/>
          <a:stretch>
            <a:fillRect/>
          </a:stretch>
        </p:blipFill>
        <p:spPr bwMode="auto">
          <a:xfrm>
            <a:off x="2843785" y="2740760"/>
            <a:ext cx="4151138" cy="109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1757363" y="71438"/>
            <a:ext cx="6057900" cy="457200"/>
          </a:xfrm>
        </p:spPr>
        <p:txBody>
          <a:bodyPr/>
          <a:lstStyle/>
          <a:p>
            <a:pPr>
              <a:defRPr/>
            </a:pPr>
            <a:r>
              <a:rPr lang="en-US" altLang="en-US" dirty="0">
                <a:effectLst>
                  <a:outerShdw blurRad="38100" dist="38100" dir="2700000" algn="tl">
                    <a:srgbClr val="C0C0C0"/>
                  </a:outerShdw>
                </a:effectLst>
              </a:rPr>
              <a:t>One-to-Many Relationship</a:t>
            </a:r>
          </a:p>
        </p:txBody>
      </p:sp>
      <p:sp>
        <p:nvSpPr>
          <p:cNvPr id="31747" name="Rectangle 3"/>
          <p:cNvSpPr>
            <a:spLocks noGrp="1" noChangeArrowheads="1"/>
          </p:cNvSpPr>
          <p:nvPr>
            <p:ph type="body" idx="1"/>
          </p:nvPr>
        </p:nvSpPr>
        <p:spPr>
          <a:xfrm>
            <a:off x="1715611" y="815578"/>
            <a:ext cx="5732754" cy="1186958"/>
          </a:xfrm>
        </p:spPr>
        <p:txBody>
          <a:bodyPr/>
          <a:lstStyle/>
          <a:p>
            <a:r>
              <a:rPr lang="en-US" altLang="en-US" dirty="0"/>
              <a:t>one-to-many relationship between an </a:t>
            </a:r>
            <a:r>
              <a:rPr lang="en-US" altLang="en-US" i="1" dirty="0"/>
              <a:t>instructor</a:t>
            </a:r>
            <a:r>
              <a:rPr lang="en-US" altLang="en-US" dirty="0"/>
              <a:t> and a </a:t>
            </a:r>
            <a:r>
              <a:rPr lang="en-US" altLang="en-US" i="1" dirty="0"/>
              <a:t>student</a:t>
            </a:r>
          </a:p>
          <a:p>
            <a:pPr lvl="1"/>
            <a:r>
              <a:rPr lang="en-US" altLang="en-US" dirty="0">
                <a:ea typeface="ＭＳ Ｐゴシック" panose="020B0600070205080204" pitchFamily="34" charset="-128"/>
              </a:rPr>
              <a:t>an instructor is associated with several (including 0) students via </a:t>
            </a:r>
            <a:r>
              <a:rPr lang="en-US" altLang="en-US" i="1" dirty="0">
                <a:ea typeface="ＭＳ Ｐゴシック" panose="020B0600070205080204" pitchFamily="34" charset="-128"/>
              </a:rPr>
              <a:t>advisor </a:t>
            </a:r>
          </a:p>
          <a:p>
            <a:pPr lvl="1"/>
            <a:r>
              <a:rPr lang="en-US" altLang="en-US" dirty="0">
                <a:ea typeface="ＭＳ Ｐゴシック" panose="020B0600070205080204" pitchFamily="34" charset="-128"/>
              </a:rPr>
              <a:t>a student is associated with at most one instructor via advisor, </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t="31459" b="44698"/>
          <a:stretch>
            <a:fillRect/>
          </a:stretch>
        </p:blipFill>
        <p:spPr bwMode="auto">
          <a:xfrm>
            <a:off x="2898648" y="1779354"/>
            <a:ext cx="3864300" cy="112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1782366" y="169069"/>
            <a:ext cx="6085284" cy="342900"/>
          </a:xfrm>
        </p:spPr>
        <p:txBody>
          <a:bodyPr/>
          <a:lstStyle/>
          <a:p>
            <a:pPr>
              <a:defRPr/>
            </a:pPr>
            <a:r>
              <a:rPr lang="en-US" altLang="en-US" dirty="0">
                <a:effectLst>
                  <a:outerShdw blurRad="38100" dist="38100" dir="2700000" algn="tl">
                    <a:srgbClr val="C0C0C0"/>
                  </a:outerShdw>
                </a:effectLst>
              </a:rPr>
              <a:t>Many-to-One Relationships</a:t>
            </a:r>
          </a:p>
        </p:txBody>
      </p:sp>
      <p:sp>
        <p:nvSpPr>
          <p:cNvPr id="32771" name="Rectangle 3"/>
          <p:cNvSpPr>
            <a:spLocks noGrp="1" noChangeArrowheads="1"/>
          </p:cNvSpPr>
          <p:nvPr>
            <p:ph type="body" idx="1"/>
          </p:nvPr>
        </p:nvSpPr>
        <p:spPr>
          <a:xfrm>
            <a:off x="1702293" y="831009"/>
            <a:ext cx="5814076" cy="1360884"/>
          </a:xfrm>
        </p:spPr>
        <p:txBody>
          <a:bodyPr/>
          <a:lstStyle/>
          <a:p>
            <a:r>
              <a:rPr lang="en-US" altLang="en-US" dirty="0"/>
              <a:t>In a many-to-one relationship between an </a:t>
            </a:r>
            <a:r>
              <a:rPr lang="en-US" altLang="en-US" i="1" dirty="0"/>
              <a:t>instructor</a:t>
            </a:r>
            <a:r>
              <a:rPr lang="en-US" altLang="en-US" dirty="0"/>
              <a:t> and a </a:t>
            </a:r>
            <a:r>
              <a:rPr lang="en-US" altLang="en-US" i="1" dirty="0"/>
              <a:t>student, </a:t>
            </a:r>
          </a:p>
          <a:p>
            <a:pPr lvl="1"/>
            <a:r>
              <a:rPr lang="en-US" altLang="en-US" dirty="0">
                <a:ea typeface="ＭＳ Ｐゴシック" panose="020B0600070205080204" pitchFamily="34" charset="-128"/>
              </a:rPr>
              <a:t>an instructor</a:t>
            </a:r>
            <a:r>
              <a:rPr lang="en-US" altLang="en-US" i="1" dirty="0">
                <a:ea typeface="ＭＳ Ｐゴシック" panose="020B0600070205080204" pitchFamily="34" charset="-128"/>
              </a:rPr>
              <a:t> </a:t>
            </a:r>
            <a:r>
              <a:rPr lang="en-US" altLang="en-US" dirty="0">
                <a:ea typeface="ＭＳ Ｐゴシック" panose="020B0600070205080204" pitchFamily="34" charset="-128"/>
              </a:rPr>
              <a:t> is associated with at most one student via </a:t>
            </a:r>
            <a:r>
              <a:rPr lang="en-US" altLang="en-US" i="1" dirty="0">
                <a:ea typeface="ＭＳ Ｐゴシック" panose="020B0600070205080204" pitchFamily="34" charset="-128"/>
              </a:rPr>
              <a:t>advisor</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and a student is associated with several (including 0) instructors via </a:t>
            </a:r>
            <a:r>
              <a:rPr lang="en-US" altLang="en-US" i="1" dirty="0">
                <a:ea typeface="ＭＳ Ｐゴシック" panose="020B0600070205080204" pitchFamily="34" charset="-128"/>
              </a:rPr>
              <a:t>advisor</a:t>
            </a:r>
          </a:p>
        </p:txBody>
      </p:sp>
      <p:pic>
        <p:nvPicPr>
          <p:cNvPr id="32772" name="Picture 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8164" b="6378"/>
          <a:stretch>
            <a:fillRect/>
          </a:stretch>
        </p:blipFill>
        <p:spPr bwMode="auto">
          <a:xfrm>
            <a:off x="2642902" y="1899341"/>
            <a:ext cx="4407122"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6"/>
          <p:cNvSpPr>
            <a:spLocks noChangeShapeType="1"/>
          </p:cNvSpPr>
          <p:nvPr/>
        </p:nvSpPr>
        <p:spPr bwMode="auto">
          <a:xfrm>
            <a:off x="5598319" y="2958704"/>
            <a:ext cx="171450" cy="1190"/>
          </a:xfrm>
          <a:prstGeom prst="line">
            <a:avLst/>
          </a:prstGeom>
          <a:noFill/>
          <a:ln w="1270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200"/>
              </a:spcAft>
            </a:pPr>
            <a:r>
              <a:rPr lang="en-US" dirty="0"/>
              <a:t>Introduction and course updates</a:t>
            </a:r>
          </a:p>
          <a:p>
            <a:pPr>
              <a:spcBef>
                <a:spcPts val="0"/>
              </a:spcBef>
              <a:spcAft>
                <a:spcPts val="200"/>
              </a:spcAft>
            </a:pPr>
            <a:r>
              <a:rPr lang="en-US" dirty="0"/>
              <a:t>Some of Codd’s 12 Rules: Information Rule, Online Catalog, View Update</a:t>
            </a:r>
          </a:p>
          <a:p>
            <a:pPr>
              <a:spcBef>
                <a:spcPts val="0"/>
              </a:spcBef>
              <a:spcAft>
                <a:spcPts val="200"/>
              </a:spcAft>
            </a:pPr>
            <a:r>
              <a:rPr lang="en-US" dirty="0"/>
              <a:t>ER Modeling: </a:t>
            </a:r>
          </a:p>
          <a:p>
            <a:pPr lvl="1">
              <a:spcBef>
                <a:spcPts val="0"/>
              </a:spcBef>
              <a:spcAft>
                <a:spcPts val="200"/>
              </a:spcAft>
            </a:pPr>
            <a:r>
              <a:rPr lang="en-US" dirty="0"/>
              <a:t>Degree, Cardinality</a:t>
            </a:r>
          </a:p>
          <a:p>
            <a:pPr lvl="1">
              <a:spcBef>
                <a:spcPts val="0"/>
              </a:spcBef>
              <a:spcAft>
                <a:spcPts val="200"/>
              </a:spcAft>
            </a:pPr>
            <a:r>
              <a:rPr lang="en-US" dirty="0"/>
              <a:t>Aggregation</a:t>
            </a:r>
          </a:p>
          <a:p>
            <a:pPr>
              <a:spcBef>
                <a:spcPts val="0"/>
              </a:spcBef>
              <a:spcAft>
                <a:spcPts val="200"/>
              </a:spcAft>
            </a:pPr>
            <a:r>
              <a:rPr lang="en-US" dirty="0"/>
              <a:t>Relational Algebra/Model</a:t>
            </a:r>
          </a:p>
          <a:p>
            <a:pPr lvl="1">
              <a:spcBef>
                <a:spcPts val="0"/>
              </a:spcBef>
              <a:spcAft>
                <a:spcPts val="200"/>
              </a:spcAft>
            </a:pPr>
            <a:r>
              <a:rPr lang="en-US" dirty="0"/>
              <a:t>Review of joins</a:t>
            </a:r>
          </a:p>
          <a:p>
            <a:pPr lvl="1">
              <a:spcBef>
                <a:spcPts val="0"/>
              </a:spcBef>
              <a:spcAft>
                <a:spcPts val="200"/>
              </a:spcAft>
            </a:pPr>
            <a:r>
              <a:rPr lang="en-US" dirty="0"/>
              <a:t>Obscure operators: anti-join, semi-join, group by, order by, division</a:t>
            </a:r>
          </a:p>
          <a:p>
            <a:pPr>
              <a:spcBef>
                <a:spcPts val="0"/>
              </a:spcBef>
              <a:spcAft>
                <a:spcPts val="200"/>
              </a:spcAft>
            </a:pPr>
            <a:r>
              <a:rPr lang="en-US" dirty="0"/>
              <a:t>SQL</a:t>
            </a:r>
          </a:p>
          <a:p>
            <a:pPr lvl="1">
              <a:spcBef>
                <a:spcPts val="0"/>
              </a:spcBef>
              <a:spcAft>
                <a:spcPts val="200"/>
              </a:spcAft>
            </a:pPr>
            <a:r>
              <a:rPr lang="en-US" dirty="0"/>
              <a:t>Some datatypes and functions – quick enumeration</a:t>
            </a:r>
          </a:p>
          <a:p>
            <a:pPr lvl="1">
              <a:spcBef>
                <a:spcPts val="0"/>
              </a:spcBef>
              <a:spcAft>
                <a:spcPts val="200"/>
              </a:spcAft>
            </a:pPr>
            <a:r>
              <a:rPr lang="en-US" dirty="0"/>
              <a:t>Indexes</a:t>
            </a:r>
          </a:p>
          <a:p>
            <a:pPr lvl="1">
              <a:spcBef>
                <a:spcPts val="0"/>
              </a:spcBef>
              <a:spcAft>
                <a:spcPts val="200"/>
              </a:spcAft>
            </a:pPr>
            <a:r>
              <a:rPr lang="en-US" dirty="0"/>
              <a:t>Functions, Procedures, Triggers</a:t>
            </a:r>
          </a:p>
          <a:p>
            <a:pPr lvl="1">
              <a:spcBef>
                <a:spcPts val="0"/>
              </a:spcBef>
              <a:spcAft>
                <a:spcPts val="200"/>
              </a:spcAft>
            </a:pPr>
            <a:r>
              <a:rPr lang="en-US" dirty="0"/>
              <a:t>Introduction to REST and web applications</a:t>
            </a:r>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Many-to-Many Relationship</a:t>
            </a:r>
          </a:p>
        </p:txBody>
      </p:sp>
      <p:sp>
        <p:nvSpPr>
          <p:cNvPr id="33795" name="Rectangle 3"/>
          <p:cNvSpPr>
            <a:spLocks noGrp="1" noChangeArrowheads="1"/>
          </p:cNvSpPr>
          <p:nvPr>
            <p:ph type="body" idx="1"/>
          </p:nvPr>
        </p:nvSpPr>
        <p:spPr>
          <a:xfrm>
            <a:off x="1719263" y="820341"/>
            <a:ext cx="5829729" cy="1159669"/>
          </a:xfrm>
        </p:spPr>
        <p:txBody>
          <a:bodyPr/>
          <a:lstStyle/>
          <a:p>
            <a:r>
              <a:rPr lang="en-US" altLang="en-US" dirty="0"/>
              <a:t>An instructor is associated with several (possibly 0) students via </a:t>
            </a:r>
            <a:r>
              <a:rPr lang="en-US" altLang="en-US" i="1" dirty="0"/>
              <a:t>advisor</a:t>
            </a:r>
          </a:p>
          <a:p>
            <a:r>
              <a:rPr lang="en-US" altLang="en-US" dirty="0"/>
              <a:t>A student is associated with several (possibly 0) instructors via </a:t>
            </a:r>
            <a:r>
              <a:rPr lang="en-US" altLang="en-US" i="1" dirty="0"/>
              <a:t>advisor</a:t>
            </a:r>
            <a:r>
              <a:rPr lang="en-US" altLang="en-US" dirty="0"/>
              <a:t> </a:t>
            </a:r>
          </a:p>
        </p:txBody>
      </p:sp>
      <p:pic>
        <p:nvPicPr>
          <p:cNvPr id="337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0860"/>
            <a:ext cx="4620816" cy="94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2115741" y="175022"/>
            <a:ext cx="5570934" cy="341709"/>
          </a:xfrm>
        </p:spPr>
        <p:txBody>
          <a:bodyPr/>
          <a:lstStyle/>
          <a:p>
            <a:pPr>
              <a:defRPr/>
            </a:pPr>
            <a:r>
              <a:rPr lang="en-US" altLang="en-US" dirty="0">
                <a:effectLst>
                  <a:outerShdw blurRad="38100" dist="38100" dir="2700000" algn="tl">
                    <a:srgbClr val="C0C0C0"/>
                  </a:outerShdw>
                </a:effectLst>
              </a:rPr>
              <a:t>Total and Partial Participation</a:t>
            </a:r>
          </a:p>
        </p:txBody>
      </p:sp>
      <p:sp>
        <p:nvSpPr>
          <p:cNvPr id="34819" name="Rectangle 3"/>
          <p:cNvSpPr>
            <a:spLocks noChangeArrowheads="1"/>
          </p:cNvSpPr>
          <p:nvPr/>
        </p:nvSpPr>
        <p:spPr bwMode="auto">
          <a:xfrm>
            <a:off x="1722268" y="801481"/>
            <a:ext cx="5821532" cy="343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08585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b="1" dirty="0"/>
              <a:t>Total participation </a:t>
            </a:r>
            <a:r>
              <a:rPr kumimoji="1" lang="en-US" altLang="en-US" sz="1275" dirty="0"/>
              <a:t>(indicated by double line):  every entity in the entity set participates in at least one relationship in the relationship set</a:t>
            </a:r>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lvl="1">
              <a:spcBef>
                <a:spcPct val="35000"/>
              </a:spcBef>
              <a:buClr>
                <a:schemeClr val="hlink"/>
              </a:buClr>
              <a:buSzPct val="80000"/>
            </a:pPr>
            <a:endParaRPr kumimoji="1" lang="en-US" altLang="en-US" sz="1275" dirty="0"/>
          </a:p>
          <a:p>
            <a:pPr lvl="1">
              <a:spcBef>
                <a:spcPct val="35000"/>
              </a:spcBef>
              <a:buClr>
                <a:schemeClr val="hlink"/>
              </a:buClr>
              <a:buSzPct val="80000"/>
            </a:pPr>
            <a:r>
              <a:rPr kumimoji="1" lang="en-US" altLang="en-US" sz="1275" dirty="0"/>
              <a:t>participation of </a:t>
            </a:r>
            <a:r>
              <a:rPr kumimoji="1" lang="en-US" altLang="en-US" sz="1275" i="1" dirty="0"/>
              <a:t>student  </a:t>
            </a:r>
            <a:r>
              <a:rPr kumimoji="1" lang="en-US" altLang="en-US" sz="1275" dirty="0"/>
              <a:t>in </a:t>
            </a:r>
            <a:r>
              <a:rPr kumimoji="1" lang="en-US" altLang="en-US" sz="1275" i="1" dirty="0"/>
              <a:t>advisor r</a:t>
            </a:r>
            <a:r>
              <a:rPr kumimoji="1" lang="en-US" altLang="en-US" sz="1275" dirty="0"/>
              <a:t>elation is total</a:t>
            </a:r>
          </a:p>
          <a:p>
            <a:pPr marL="900113" lvl="2" indent="-257175">
              <a:spcBef>
                <a:spcPct val="35000"/>
              </a:spcBef>
              <a:buClr>
                <a:srgbClr val="33CC33"/>
              </a:buClr>
              <a:buSzPct val="90000"/>
              <a:buFont typeface="Wingdings" panose="05000000000000000000" pitchFamily="2" charset="2"/>
              <a:buChar char="§"/>
            </a:pPr>
            <a:r>
              <a:rPr kumimoji="1" lang="en-US" altLang="en-US" sz="1275" dirty="0"/>
              <a:t> every </a:t>
            </a:r>
            <a:r>
              <a:rPr kumimoji="1" lang="en-US" altLang="en-US" sz="1275" i="1" dirty="0"/>
              <a:t>student </a:t>
            </a:r>
            <a:r>
              <a:rPr kumimoji="1" lang="en-US" altLang="en-US" sz="1275" dirty="0"/>
              <a:t>must have an associated instructor</a:t>
            </a:r>
          </a:p>
          <a:p>
            <a:pPr>
              <a:spcBef>
                <a:spcPct val="35000"/>
              </a:spcBef>
              <a:buClr>
                <a:srgbClr val="002060"/>
              </a:buClr>
              <a:buSzPct val="110000"/>
              <a:buFont typeface="Wingdings" panose="05000000000000000000" pitchFamily="2" charset="2"/>
              <a:buChar char="§"/>
            </a:pPr>
            <a:r>
              <a:rPr kumimoji="1" lang="en-US" altLang="en-US" sz="1275" b="1" dirty="0"/>
              <a:t>Partial participation</a:t>
            </a:r>
            <a:r>
              <a:rPr kumimoji="1" lang="en-US" altLang="en-US" sz="1275" dirty="0"/>
              <a:t>:  some entities may not participate in any relationship in the relationship set</a:t>
            </a:r>
          </a:p>
          <a:p>
            <a:pPr marL="600075" lvl="1" indent="-257175">
              <a:spcBef>
                <a:spcPct val="35000"/>
              </a:spcBef>
              <a:buClr>
                <a:schemeClr val="hlink"/>
              </a:buClr>
              <a:buSzPct val="110000"/>
              <a:buFont typeface="Arial" panose="020B0604020202020204" pitchFamily="34" charset="0"/>
              <a:buChar char="•"/>
            </a:pPr>
            <a:r>
              <a:rPr kumimoji="1" lang="en-US" altLang="en-US" sz="1275" dirty="0"/>
              <a:t>Example: participation of </a:t>
            </a:r>
            <a:r>
              <a:rPr kumimoji="1" lang="en-US" altLang="en-US" sz="1275" i="1" dirty="0"/>
              <a:t>instructor</a:t>
            </a:r>
            <a:r>
              <a:rPr kumimoji="1" lang="en-US" altLang="en-US" sz="1275" dirty="0"/>
              <a:t> in </a:t>
            </a:r>
            <a:r>
              <a:rPr kumimoji="1" lang="en-US" altLang="en-US" sz="1275" i="1" dirty="0"/>
              <a:t>advisor</a:t>
            </a:r>
            <a:r>
              <a:rPr kumimoji="1" lang="en-US" altLang="en-US" sz="1275" dirty="0"/>
              <a:t> is partial</a:t>
            </a:r>
          </a:p>
        </p:txBody>
      </p:sp>
      <p:pic>
        <p:nvPicPr>
          <p:cNvPr id="3482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5424" y="1500656"/>
            <a:ext cx="4135040" cy="8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700213" y="28575"/>
            <a:ext cx="6315075" cy="511969"/>
          </a:xfrm>
        </p:spPr>
        <p:txBody>
          <a:bodyPr/>
          <a:lstStyle/>
          <a:p>
            <a:pPr>
              <a:defRPr/>
            </a:pPr>
            <a:r>
              <a:rPr lang="en-US" altLang="en-US" sz="1950" dirty="0">
                <a:effectLst>
                  <a:outerShdw blurRad="38100" dist="38100" dir="2700000" algn="tl">
                    <a:srgbClr val="C0C0C0"/>
                  </a:outerShdw>
                </a:effectLst>
              </a:rPr>
              <a:t>Notation for Expressing More Complex Constraints</a:t>
            </a:r>
          </a:p>
        </p:txBody>
      </p:sp>
      <p:sp>
        <p:nvSpPr>
          <p:cNvPr id="35843" name="Rectangle 3"/>
          <p:cNvSpPr>
            <a:spLocks noChangeArrowheads="1"/>
          </p:cNvSpPr>
          <p:nvPr/>
        </p:nvSpPr>
        <p:spPr bwMode="auto">
          <a:xfrm>
            <a:off x="1713530" y="829866"/>
            <a:ext cx="5724716" cy="334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A line may have an associated minimum and maximum cardinality, shown in the form </a:t>
            </a:r>
            <a:r>
              <a:rPr kumimoji="1" lang="en-US" altLang="en-US" sz="1275" i="1" dirty="0" err="1"/>
              <a:t>l..h</a:t>
            </a:r>
            <a:r>
              <a:rPr kumimoji="1" lang="en-US" altLang="en-US" sz="1275" dirty="0"/>
              <a:t>, where </a:t>
            </a:r>
            <a:r>
              <a:rPr kumimoji="1" lang="en-US" altLang="en-US" sz="1275" i="1" dirty="0"/>
              <a:t>l</a:t>
            </a:r>
            <a:r>
              <a:rPr kumimoji="1" lang="en-US" altLang="en-US" sz="1275" dirty="0"/>
              <a:t> is the minimum and </a:t>
            </a:r>
            <a:r>
              <a:rPr kumimoji="1" lang="en-US" altLang="en-US" sz="1275" i="1" dirty="0"/>
              <a:t>h</a:t>
            </a:r>
            <a:r>
              <a:rPr kumimoji="1" lang="en-US" altLang="en-US" sz="1275" dirty="0"/>
              <a:t> the maximum cardinality</a:t>
            </a:r>
          </a:p>
          <a:p>
            <a:pPr lvl="1">
              <a:spcBef>
                <a:spcPct val="35000"/>
              </a:spcBef>
              <a:buClr>
                <a:srgbClr val="FF9933"/>
              </a:buClr>
              <a:buSzPct val="110000"/>
              <a:buFont typeface="Arial" panose="020B0604020202020204" pitchFamily="34" charset="0"/>
              <a:buChar char="•"/>
            </a:pPr>
            <a:r>
              <a:rPr kumimoji="1" lang="en-US" altLang="en-US" sz="1275" dirty="0"/>
              <a:t>A minimum value of 1 indicates total participation.</a:t>
            </a:r>
          </a:p>
          <a:p>
            <a:pPr lvl="1">
              <a:spcBef>
                <a:spcPct val="35000"/>
              </a:spcBef>
              <a:buClr>
                <a:srgbClr val="FF9933"/>
              </a:buClr>
              <a:buSzPct val="110000"/>
              <a:buFont typeface="Arial" panose="020B0604020202020204" pitchFamily="34" charset="0"/>
              <a:buChar char="•"/>
            </a:pPr>
            <a:r>
              <a:rPr kumimoji="1" lang="en-US" altLang="en-US" sz="1275" dirty="0"/>
              <a:t>A maximum value of 1 indicates that the entity participates  in at most one relationship</a:t>
            </a:r>
          </a:p>
          <a:p>
            <a:pPr lvl="1">
              <a:spcBef>
                <a:spcPct val="35000"/>
              </a:spcBef>
              <a:buClr>
                <a:srgbClr val="FF9933"/>
              </a:buClr>
              <a:buSzPct val="110000"/>
              <a:buFont typeface="Arial" panose="020B0604020202020204" pitchFamily="34" charset="0"/>
              <a:buChar char="•"/>
            </a:pPr>
            <a:r>
              <a:rPr kumimoji="1" lang="en-US" altLang="en-US" sz="1275" dirty="0"/>
              <a:t>A maximum value of * indicates no limit.</a:t>
            </a:r>
          </a:p>
          <a:p>
            <a:pPr>
              <a:spcBef>
                <a:spcPct val="35000"/>
              </a:spcBef>
              <a:buClr>
                <a:srgbClr val="002060"/>
              </a:buClr>
              <a:buSzPct val="110000"/>
              <a:buFont typeface="Wingdings" panose="05000000000000000000" pitchFamily="2" charset="2"/>
              <a:buChar char="§"/>
            </a:pPr>
            <a:r>
              <a:rPr kumimoji="1" lang="en-US" altLang="en-US" sz="1275" dirty="0"/>
              <a:t>Example</a:t>
            </a:r>
          </a:p>
          <a:p>
            <a:pPr>
              <a:spcBef>
                <a:spcPct val="35000"/>
              </a:spcBef>
              <a:buClr>
                <a:srgbClr val="002060"/>
              </a:buClr>
              <a:buSzPct val="11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lvl="1">
              <a:spcBef>
                <a:spcPct val="35000"/>
              </a:spcBef>
              <a:buClr>
                <a:srgbClr val="FF9933"/>
              </a:buClr>
              <a:buSzPct val="110000"/>
              <a:buFont typeface="Arial" panose="020B0604020202020204" pitchFamily="34" charset="0"/>
              <a:buChar char="•"/>
            </a:pPr>
            <a:r>
              <a:rPr kumimoji="1" lang="en-US" altLang="en-US" sz="1275" dirty="0"/>
              <a:t>Instructor can advise 0 or more students.  A student must have 1 advisor; cannot have multiple advisors</a:t>
            </a:r>
          </a:p>
          <a:p>
            <a:pPr>
              <a:spcBef>
                <a:spcPct val="35000"/>
              </a:spcBef>
              <a:buClr>
                <a:schemeClr val="tx2"/>
              </a:buClr>
              <a:buSzPct val="90000"/>
            </a:pPr>
            <a:endParaRPr kumimoji="1" lang="en-US" altLang="en-US" sz="1275" dirty="0"/>
          </a:p>
          <a:p>
            <a:pPr>
              <a:spcBef>
                <a:spcPct val="35000"/>
              </a:spcBef>
              <a:buClr>
                <a:schemeClr val="tx2"/>
              </a:buClr>
              <a:buSzPct val="90000"/>
              <a:buFont typeface="Monotype Sorts" charset="2"/>
              <a:buChar char="n"/>
            </a:pPr>
            <a:endParaRPr kumimoji="1" lang="en-US" altLang="en-US" sz="1275" dirty="0"/>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593" y="2702125"/>
            <a:ext cx="4044363" cy="79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BA6AE-51F5-7917-C849-E53FC3B24E2F}"/>
              </a:ext>
            </a:extLst>
          </p:cNvPr>
          <p:cNvSpPr>
            <a:spLocks noGrp="1"/>
          </p:cNvSpPr>
          <p:nvPr>
            <p:ph type="title"/>
          </p:nvPr>
        </p:nvSpPr>
        <p:spPr/>
        <p:txBody>
          <a:bodyPr/>
          <a:lstStyle/>
          <a:p>
            <a:r>
              <a:rPr lang="en-US" dirty="0"/>
              <a:t>Let’s Do a More Example in Crow’s Foot</a:t>
            </a:r>
          </a:p>
        </p:txBody>
      </p:sp>
      <p:sp>
        <p:nvSpPr>
          <p:cNvPr id="6" name="TextBox 5">
            <a:extLst>
              <a:ext uri="{FF2B5EF4-FFF2-40B4-BE49-F238E27FC236}">
                <a16:creationId xmlns:a16="http://schemas.microsoft.com/office/drawing/2014/main" id="{B4B5A78E-F33C-DC3C-8E52-054775ECC915}"/>
              </a:ext>
            </a:extLst>
          </p:cNvPr>
          <p:cNvSpPr txBox="1"/>
          <p:nvPr/>
        </p:nvSpPr>
        <p:spPr>
          <a:xfrm>
            <a:off x="5581327" y="895124"/>
            <a:ext cx="3228762" cy="1754326"/>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If I got that right, it is</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 miracle.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Normally, you cannot be sure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until you implement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and test it.</a:t>
            </a:r>
          </a:p>
        </p:txBody>
      </p:sp>
      <p:pic>
        <p:nvPicPr>
          <p:cNvPr id="4" name="Picture 3">
            <a:extLst>
              <a:ext uri="{FF2B5EF4-FFF2-40B4-BE49-F238E27FC236}">
                <a16:creationId xmlns:a16="http://schemas.microsoft.com/office/drawing/2014/main" id="{57277CCC-69C6-345E-6B45-1E39A7B23C5C}"/>
              </a:ext>
            </a:extLst>
          </p:cNvPr>
          <p:cNvPicPr>
            <a:picLocks noChangeAspect="1"/>
          </p:cNvPicPr>
          <p:nvPr/>
        </p:nvPicPr>
        <p:blipFill>
          <a:blip r:embed="rId2"/>
          <a:stretch>
            <a:fillRect/>
          </a:stretch>
        </p:blipFill>
        <p:spPr>
          <a:xfrm>
            <a:off x="201879" y="742950"/>
            <a:ext cx="5034530" cy="3813000"/>
          </a:xfrm>
          <a:prstGeom prst="rect">
            <a:avLst/>
          </a:prstGeom>
        </p:spPr>
      </p:pic>
    </p:spTree>
    <p:extLst>
      <p:ext uri="{BB962C8B-B14F-4D97-AF65-F5344CB8AC3E}">
        <p14:creationId xmlns:p14="http://schemas.microsoft.com/office/powerpoint/2010/main" val="386678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202C5-BEC8-48AA-0BC9-6B7B3C3DFDD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5180AC-72D3-22AA-7B33-3DA484317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E11D993-371E-86C5-8767-2A5B2A8289F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0ED8426-E272-A81F-008A-8941E23CF7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F9789BD-5BDC-4913-0672-828B5292682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3BDC2580-DAD2-ED8B-6E03-BE6FF831239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221140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sz="1800" dirty="0"/>
              <a:t>Exam 1</a:t>
            </a:r>
          </a:p>
          <a:p>
            <a:pPr lvl="1"/>
            <a:r>
              <a:rPr lang="en-US" sz="1600" dirty="0"/>
              <a:t>Makeup</a:t>
            </a:r>
          </a:p>
          <a:p>
            <a:pPr lvl="2"/>
            <a:r>
              <a:rPr lang="en-US" sz="1400" b="1" dirty="0"/>
              <a:t>You must fill out the form that I posted by tomorrow morning if you</a:t>
            </a:r>
            <a:br>
              <a:rPr lang="en-US" sz="1400" b="1" dirty="0"/>
            </a:br>
            <a:r>
              <a:rPr lang="en-US" sz="1400" b="1" dirty="0"/>
              <a:t>want to take a makeup for missing the exam. Only 3 students have completed the form.</a:t>
            </a:r>
          </a:p>
          <a:p>
            <a:pPr lvl="2"/>
            <a:r>
              <a:rPr lang="en-US" sz="1400" dirty="0"/>
              <a:t>I posted instructions for makeup exam on Ed.</a:t>
            </a:r>
          </a:p>
          <a:p>
            <a:pPr lvl="2"/>
            <a:r>
              <a:rPr lang="en-US" sz="1400" dirty="0"/>
              <a:t>You must take the exam </a:t>
            </a:r>
            <a:r>
              <a:rPr lang="en-US" sz="1400" i="1" dirty="0"/>
              <a:t>in person.</a:t>
            </a:r>
            <a:endParaRPr lang="en-US" sz="1400" dirty="0"/>
          </a:p>
          <a:p>
            <a:pPr lvl="2"/>
            <a:r>
              <a:rPr lang="en-US" sz="1400" dirty="0"/>
              <a:t>I strongly encourage people to take the exam on the afternoon of Sunday, 12-October when I am on campus. I will publish the exact time as soon as I know.</a:t>
            </a:r>
          </a:p>
          <a:p>
            <a:pPr lvl="2"/>
            <a:r>
              <a:rPr lang="en-US" sz="1400" dirty="0"/>
              <a:t>If you cannot take the exam on Sunday, you must arrange to take the exam with a TA in person in office hours. You are responsible for arranging with a TA.</a:t>
            </a:r>
          </a:p>
          <a:p>
            <a:pPr lvl="2"/>
            <a:r>
              <a:rPr lang="en-US" sz="1400" dirty="0"/>
              <a:t>Your deadline is the start of class on 17-Oct.</a:t>
            </a:r>
          </a:p>
          <a:p>
            <a:pPr lvl="1"/>
            <a:r>
              <a:rPr lang="en-US" sz="1600" dirty="0"/>
              <a:t>Grading: We are grading this weekend and early next week.</a:t>
            </a:r>
          </a:p>
          <a:p>
            <a:r>
              <a:rPr lang="en-US" sz="1800" dirty="0"/>
              <a:t>Homework 3 will come out the weekend of 18-October.</a:t>
            </a:r>
            <a:br>
              <a:rPr lang="en-US" sz="1800" dirty="0"/>
            </a:br>
            <a:r>
              <a:rPr lang="en-US" sz="1800" dirty="0"/>
              <a:t>You will have two weeks to complete.</a:t>
            </a:r>
          </a:p>
          <a:p>
            <a:pPr lvl="1"/>
            <a:endParaRPr lang="en-US" sz="1600"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DE4D-DB5C-79B8-3471-27A81E5174C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C0D9593-859C-BE83-9F5C-EA8127D1B6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373EA18-BC73-5ABF-B1F7-247C15FE306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391F29CF-3FAB-9AD3-22FF-A1A6EE4409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B2C31C0-0E46-9ED6-7CE0-766F6A52E522}"/>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4" name="TextBox 9">
            <a:extLst>
              <a:ext uri="{FF2B5EF4-FFF2-40B4-BE49-F238E27FC236}">
                <a16:creationId xmlns:a16="http://schemas.microsoft.com/office/drawing/2014/main" id="{FE34F9B8-FD04-8AD3-09D1-948CE53F946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6359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3" name="Rounded Rectangle 2">
            <a:extLst>
              <a:ext uri="{FF2B5EF4-FFF2-40B4-BE49-F238E27FC236}">
                <a16:creationId xmlns:a16="http://schemas.microsoft.com/office/drawing/2014/main" id="{FD426261-3273-1DBB-7A07-91CEDC821658}"/>
              </a:ext>
            </a:extLst>
          </p:cNvPr>
          <p:cNvSpPr/>
          <p:nvPr/>
        </p:nvSpPr>
        <p:spPr bwMode="auto">
          <a:xfrm>
            <a:off x="5943600" y="3790950"/>
            <a:ext cx="2438400" cy="990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Show performance in</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Notebook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2394-2CE0-41CD-EAF9-0E0BBFA5AAE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5E18BC-4934-F1C7-313B-365A8728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C847B9D-18DE-B34F-6672-EF5DBB0940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E85DB4A-F714-CD7C-95F3-853D190B15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4DFDED1-B586-906E-91CF-6B9A91F2B2A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and Trigger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4" name="TextBox 9">
            <a:extLst>
              <a:ext uri="{FF2B5EF4-FFF2-40B4-BE49-F238E27FC236}">
                <a16:creationId xmlns:a16="http://schemas.microsoft.com/office/drawing/2014/main" id="{DCF7B901-5439-86E0-899E-8A72AE5B8CE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835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12" name="TextBox 9">
            <a:extLst>
              <a:ext uri="{FF2B5EF4-FFF2-40B4-BE49-F238E27FC236}">
                <a16:creationId xmlns:a16="http://schemas.microsoft.com/office/drawing/2014/main" id="{4CE0C69E-5E62-9D05-9ADA-475AB52900D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295661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D00E776C-DF46-3BBB-23C2-1C7948C071A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39415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9EC860EB-255D-E9FE-5877-891738532BF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1719262" y="893495"/>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5127463" y="1717073"/>
            <a:ext cx="482204" cy="3589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5298520" y="1509725"/>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4575216" y="1714857"/>
            <a:ext cx="849214" cy="350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1712185" y="2140713"/>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6210278" y="2308894"/>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5684318" y="2451484"/>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5649128" y="2469622"/>
            <a:ext cx="296466" cy="13590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808" y="745040"/>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51904" y="1464207"/>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F2D3A6F8-F262-C743-7A9D-3FE192C39C37}"/>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03A7C-8AC3-C2DA-26C0-8221C5F807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948951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308454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5718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89592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4137625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93040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3899581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260527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92560</TotalTime>
  <Words>6348</Words>
  <Application>Microsoft Macintosh PowerPoint</Application>
  <PresentationFormat>On-screen Show (16:9)</PresentationFormat>
  <Paragraphs>646</Paragraphs>
  <Slides>84</Slides>
  <Notes>49</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84</vt:i4>
      </vt:variant>
    </vt:vector>
  </HeadingPairs>
  <TitlesOfParts>
    <vt:vector size="110" baseType="lpstr">
      <vt:lpstr>ＭＳ Ｐゴシック</vt:lpstr>
      <vt:lpstr>Arial</vt:lpstr>
      <vt:lpstr>Calibri</vt:lpstr>
      <vt:lpstr>Helvetica</vt:lpstr>
      <vt:lpstr>JetBrains Mono</vt:lpstr>
      <vt:lpstr>Monotype Sorts</vt:lpstr>
      <vt:lpstr>Museo For Dell</vt:lpstr>
      <vt:lpstr>source-serif-pro</vt:lpstr>
      <vt:lpstr>Symbol</vt:lpstr>
      <vt:lpstr>Tahoma</vt:lpstr>
      <vt:lpstr>Times New Roman</vt:lpstr>
      <vt:lpstr>Webdings</vt:lpstr>
      <vt:lpstr>Wingdings</vt:lpstr>
      <vt:lpstr>Office Theme</vt:lpstr>
      <vt:lpstr>2_db-5-grey</vt:lpstr>
      <vt:lpstr>3_db-5-grey</vt:lpstr>
      <vt:lpstr>1_Office Theme</vt:lpstr>
      <vt:lpstr>4_db-5-grey</vt:lpstr>
      <vt:lpstr>6_db-5-grey</vt:lpstr>
      <vt:lpstr>2_Office Theme</vt:lpstr>
      <vt:lpstr>3_Office Theme</vt:lpstr>
      <vt:lpstr>5_db-5-grey</vt:lpstr>
      <vt:lpstr>8_db-5-grey</vt:lpstr>
      <vt:lpstr>5_Office Theme</vt:lpstr>
      <vt:lpstr>7_db-5-grey</vt:lpstr>
      <vt:lpstr>4_Office Theme</vt:lpstr>
      <vt:lpstr>PowerPoint Presentation</vt:lpstr>
      <vt:lpstr>PowerPoint Presentation</vt:lpstr>
      <vt:lpstr>Contents</vt:lpstr>
      <vt:lpstr>PowerPoint Presentation</vt:lpstr>
      <vt:lpstr>Course Updates</vt:lpstr>
      <vt:lpstr>PowerPoint Presentation</vt:lpstr>
      <vt:lpstr>Relational Model</vt:lpstr>
      <vt:lpstr>Codd’s 12 Rules</vt:lpstr>
      <vt:lpstr>Codd’s 12 Rules</vt:lpstr>
      <vt:lpstr>PowerPoint Presentation</vt:lpstr>
      <vt:lpstr>Rule 1 – Information Rule</vt:lpstr>
      <vt:lpstr>Some Interesting Queries</vt:lpstr>
      <vt:lpstr>Metadata and System Tables</vt:lpstr>
      <vt:lpstr>Data Definition Language (DDL)</vt:lpstr>
      <vt:lpstr>Metadata and Catalog</vt:lpstr>
      <vt:lpstr>Data Dictionary Storage</vt:lpstr>
      <vt:lpstr>Relational Representation of System Metadata</vt:lpstr>
      <vt:lpstr>MySQL Catalog (Information_Schema)</vt:lpstr>
      <vt:lpstr>Switch to Notebook</vt:lpstr>
      <vt:lpstr>PowerPoint Presentation</vt:lpstr>
      <vt:lpstr>Which can theoretically be updated</vt:lpstr>
      <vt:lpstr>PowerPoint Presentation</vt:lpstr>
      <vt:lpstr>PowerPoint Presentation</vt:lpstr>
      <vt:lpstr>Degree of a Relationship Set</vt:lpstr>
      <vt:lpstr>Non-binary Relationship Sets</vt:lpstr>
      <vt:lpstr>Mapping Cardinality Constraints</vt:lpstr>
      <vt:lpstr>Representing Cardinality Constraints in ER Diagram</vt:lpstr>
      <vt:lpstr>One-to-Many Relationship</vt:lpstr>
      <vt:lpstr>Many-to-One Relationships</vt:lpstr>
      <vt:lpstr>Many-to-Many Relationship</vt:lpstr>
      <vt:lpstr>Total and Partial Participation</vt:lpstr>
      <vt:lpstr>Notation for Expressing More Complex Constraints</vt:lpstr>
      <vt:lpstr>PowerPoint Presentation</vt:lpstr>
      <vt:lpstr>Aggregation</vt:lpstr>
      <vt:lpstr>Aggregation (Cont.)</vt:lpstr>
      <vt:lpstr>Aggregation (Cont.)</vt:lpstr>
      <vt:lpstr>Reduction to Relational Schemas</vt:lpstr>
      <vt:lpstr>Let’s Do a More Example in Crow’s Foot</vt:lpstr>
      <vt:lpstr>PowerPoint Presentation</vt:lpstr>
      <vt:lpstr>What are all those other Symbols?</vt:lpstr>
      <vt:lpstr>Thinking about JOINs</vt:lpstr>
      <vt:lpstr>What are all those other Symbols?</vt:lpstr>
      <vt:lpstr>Anti – Join</vt:lpstr>
      <vt:lpstr>Semi-Join</vt:lpstr>
      <vt:lpstr>Group By, Order By</vt:lpstr>
      <vt:lpstr>Division</vt:lpstr>
      <vt:lpstr>PowerPoint Presentation</vt:lpstr>
      <vt:lpstr>PowerPoint Presentation</vt:lpstr>
      <vt:lpstr>Functions</vt:lpstr>
      <vt:lpstr>Functions</vt:lpstr>
      <vt:lpstr>Functions</vt:lpstr>
      <vt:lpstr>Functions</vt:lpstr>
      <vt:lpstr>PowerPoint Presentation</vt:lpstr>
      <vt:lpstr>Index Creation</vt:lpstr>
      <vt:lpstr>Index Creation Example</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621</cp:revision>
  <cp:lastPrinted>2018-11-15T21:01:50Z</cp:lastPrinted>
  <dcterms:created xsi:type="dcterms:W3CDTF">2010-04-12T23:12:02Z</dcterms:created>
  <dcterms:modified xsi:type="dcterms:W3CDTF">2025-10-10T12:59:04Z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